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0" r:id="rId5"/>
    <p:sldMasterId id="2147483711" r:id="rId6"/>
    <p:sldMasterId id="2147483712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</p:sldIdLst>
  <p:sldSz cy="5143500" cx="9144000"/>
  <p:notesSz cx="6858000" cy="9144000"/>
  <p:embeddedFontLst>
    <p:embeddedFont>
      <p:font typeface="IBM Plex Sans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IBM Plex Sans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796C3DF-12A7-4721-9446-65634769B439}">
  <a:tblStyle styleId="{6796C3DF-12A7-4721-9446-65634769B439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regular.fntdata"/><Relationship Id="rId20" Type="http://schemas.openxmlformats.org/officeDocument/2006/relationships/slide" Target="slides/slide12.xml"/><Relationship Id="rId42" Type="http://schemas.openxmlformats.org/officeDocument/2006/relationships/font" Target="fonts/Roboto-italic.fntdata"/><Relationship Id="rId41" Type="http://schemas.openxmlformats.org/officeDocument/2006/relationships/font" Target="fonts/Roboto-bold.fntdata"/><Relationship Id="rId22" Type="http://schemas.openxmlformats.org/officeDocument/2006/relationships/slide" Target="slides/slide14.xml"/><Relationship Id="rId44" Type="http://schemas.openxmlformats.org/officeDocument/2006/relationships/font" Target="fonts/IBMPlexSansSemiBold-regular.fntdata"/><Relationship Id="rId21" Type="http://schemas.openxmlformats.org/officeDocument/2006/relationships/slide" Target="slides/slide13.xml"/><Relationship Id="rId43" Type="http://schemas.openxmlformats.org/officeDocument/2006/relationships/font" Target="fonts/Roboto-boldItalic.fntdata"/><Relationship Id="rId24" Type="http://schemas.openxmlformats.org/officeDocument/2006/relationships/slide" Target="slides/slide16.xml"/><Relationship Id="rId46" Type="http://schemas.openxmlformats.org/officeDocument/2006/relationships/font" Target="fonts/IBMPlexSansSemiBold-italic.fntdata"/><Relationship Id="rId23" Type="http://schemas.openxmlformats.org/officeDocument/2006/relationships/slide" Target="slides/slide15.xml"/><Relationship Id="rId45" Type="http://schemas.openxmlformats.org/officeDocument/2006/relationships/font" Target="fonts/IBMPlexSansSemiBold-bold.fntdata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47" Type="http://schemas.openxmlformats.org/officeDocument/2006/relationships/font" Target="fonts/IBMPlexSansSemiBold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font" Target="fonts/IBMPlexSans-bold.fntdata"/><Relationship Id="rId14" Type="http://schemas.openxmlformats.org/officeDocument/2006/relationships/slide" Target="slides/slide6.xml"/><Relationship Id="rId36" Type="http://schemas.openxmlformats.org/officeDocument/2006/relationships/font" Target="fonts/IBMPlexSans-regular.fntdata"/><Relationship Id="rId17" Type="http://schemas.openxmlformats.org/officeDocument/2006/relationships/slide" Target="slides/slide9.xml"/><Relationship Id="rId39" Type="http://schemas.openxmlformats.org/officeDocument/2006/relationships/font" Target="fonts/IBMPlexSans-boldItalic.fntdata"/><Relationship Id="rId16" Type="http://schemas.openxmlformats.org/officeDocument/2006/relationships/slide" Target="slides/slide8.xml"/><Relationship Id="rId38" Type="http://schemas.openxmlformats.org/officeDocument/2006/relationships/font" Target="fonts/IBMPlexSans-italic.fntdata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347c153eec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347c153eec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559d5c290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559d5c29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52f55f9f19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52f55f9f19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72a6608fc8_1_7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72a6608fc8_1_7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559d5c290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559d5c290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1545a34eb6f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1545a34eb6f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172a6608fc8_1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172a6608fc8_1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72a6608fc8_1_7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72a6608fc8_1_7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781d8c2c1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1781d8c2c1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781d8c2c1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781d8c2c1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781d8c2c1d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781d8c2c1d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72a6608fc8_1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72a6608fc8_1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781d8c2c1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1781d8c2c1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1781d8c2c1d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1781d8c2c1d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1781d8c2c1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1781d8c2c1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3622dc156e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3622dc156e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3622dc156e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13622dc156e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13622dc156e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13622dc156e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38b3a991f8_0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138b3a991f8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13622dc156e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13622dc156e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781d8c2c1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1781d8c2c1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500391fea0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500391fea0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72a6608fc8_1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72a6608fc8_1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Стандартный слайд. Не меняем его, меняем текст в нем.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15007bd5009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15007bd5009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5076440073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5076440073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72a6608fc8_1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72a6608fc8_1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172a6608fc8_1_7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172a6608fc8_1_7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Relationship Id="rId3" Type="http://schemas.openxmlformats.org/officeDocument/2006/relationships/image" Target="../media/image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5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4" name="Google Shape;54;p15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5" name="Google Shape;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5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0" name="Google Shape;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7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7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8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" name="Google Shape;74;p18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5" name="Google Shape;75;p18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6" name="Google Shape;76;p18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7" name="Google Shape;77;p18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9" name="Google Shape;79;p18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0" name="Google Shape;80;p18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1" name="Google Shape;81;p18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2" name="Google Shape;82;p18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3" name="Google Shape;83;p18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6" name="Google Shape;86;p18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1" name="Google Shape;91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8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7" name="Google Shape;97;p19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8" name="Google Shape;98;p19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1" name="Google Shape;101;p19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3" name="Google Shape;103;p19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7" name="Google Shape;10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1" name="Google Shape;111;p20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3" name="Google Shape;113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1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8" name="Google Shape;11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2" name="Google Shape;122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30" name="Google Shape;130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2" name="Google Shape;162;p3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3" name="Google Shape;16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7" name="Google Shape;1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169" name="Google Shape;16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3" name="Google Shape;17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79" name="Google Shape;1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4" name="Google Shape;184;p35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6" name="Google Shape;18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фиолетовый фон)">
  <p:cSld name="1_Title slide 5_2_1">
    <p:bg>
      <p:bgPr>
        <a:solidFill>
          <a:srgbClr val="252525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1" name="Google Shape;201;p41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2" name="Google Shape;202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41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Титульный слайд (зеленый фон)">
  <p:cSld name="1_Title slide 5_2_1_16">
    <p:bg>
      <p:bgPr>
        <a:solidFill>
          <a:srgbClr val="252525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2"/>
          <p:cNvSpPr txBox="1"/>
          <p:nvPr>
            <p:ph type="title"/>
          </p:nvPr>
        </p:nvSpPr>
        <p:spPr>
          <a:xfrm>
            <a:off x="540000" y="7200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 SemiBold"/>
              <a:buNone/>
              <a:defRPr sz="36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06" name="Google Shape;206;p42"/>
          <p:cNvSpPr txBox="1"/>
          <p:nvPr>
            <p:ph idx="1" type="subTitle"/>
          </p:nvPr>
        </p:nvSpPr>
        <p:spPr>
          <a:xfrm>
            <a:off x="540000" y="3272200"/>
            <a:ext cx="3852000" cy="14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07" name="Google Shape;207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0000" y="360000"/>
            <a:ext cx="1611100" cy="2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42"/>
          <p:cNvSpPr/>
          <p:nvPr/>
        </p:nvSpPr>
        <p:spPr>
          <a:xfrm>
            <a:off x="4979150" y="0"/>
            <a:ext cx="4164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3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11" name="Google Shape;211;p43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2" name="Google Shape;212;p43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3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4" name="Google Shape;214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43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">
    <p:bg>
      <p:bgPr>
        <a:solidFill>
          <a:schemeClr val="l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44"/>
          <p:cNvSpPr txBox="1"/>
          <p:nvPr>
            <p:ph idx="1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44"/>
          <p:cNvSpPr txBox="1"/>
          <p:nvPr>
            <p:ph idx="2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44"/>
          <p:cNvSpPr txBox="1"/>
          <p:nvPr>
            <p:ph idx="3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44"/>
          <p:cNvSpPr txBox="1"/>
          <p:nvPr>
            <p:ph idx="4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44"/>
          <p:cNvSpPr txBox="1"/>
          <p:nvPr>
            <p:ph idx="5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44"/>
          <p:cNvSpPr txBox="1"/>
          <p:nvPr>
            <p:ph idx="6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44"/>
          <p:cNvSpPr txBox="1"/>
          <p:nvPr>
            <p:ph idx="7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44"/>
          <p:cNvSpPr txBox="1"/>
          <p:nvPr>
            <p:ph idx="8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44"/>
          <p:cNvSpPr txBox="1"/>
          <p:nvPr>
            <p:ph idx="9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44"/>
          <p:cNvSpPr txBox="1"/>
          <p:nvPr>
            <p:ph idx="13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44"/>
          <p:cNvSpPr txBox="1"/>
          <p:nvPr>
            <p:ph idx="14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44"/>
          <p:cNvSpPr txBox="1"/>
          <p:nvPr>
            <p:ph idx="15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44"/>
          <p:cNvSpPr txBox="1"/>
          <p:nvPr>
            <p:ph idx="16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44"/>
          <p:cNvSpPr txBox="1"/>
          <p:nvPr>
            <p:ph idx="17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2" name="Google Shape;232;p44"/>
          <p:cNvSpPr txBox="1"/>
          <p:nvPr>
            <p:ph idx="18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3" name="Google Shape;233;p44"/>
          <p:cNvSpPr txBox="1"/>
          <p:nvPr>
            <p:ph idx="19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4" name="Google Shape;234;p44"/>
          <p:cNvSpPr txBox="1"/>
          <p:nvPr>
            <p:ph idx="20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5" name="Google Shape;235;p44"/>
          <p:cNvSpPr txBox="1"/>
          <p:nvPr>
            <p:ph idx="21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2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23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8" name="Google Shape;238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4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План курса">
  <p:cSld name="1_Title slide 5_2_1_4_1_1_1_1_1_1">
    <p:bg>
      <p:bgPr>
        <a:solidFill>
          <a:schemeClr val="lt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2" name="Google Shape;242;p45"/>
          <p:cNvSpPr txBox="1"/>
          <p:nvPr>
            <p:ph idx="1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45"/>
          <p:cNvSpPr txBox="1"/>
          <p:nvPr>
            <p:ph idx="2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5" name="Google Shape;245;p45"/>
          <p:cNvSpPr txBox="1"/>
          <p:nvPr>
            <p:ph idx="4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6" name="Google Shape;246;p45"/>
          <p:cNvSpPr txBox="1"/>
          <p:nvPr>
            <p:ph idx="5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7" name="Google Shape;247;p45"/>
          <p:cNvSpPr txBox="1"/>
          <p:nvPr>
            <p:ph idx="6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8" name="Google Shape;248;p45"/>
          <p:cNvSpPr txBox="1"/>
          <p:nvPr>
            <p:ph idx="7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45"/>
          <p:cNvSpPr txBox="1"/>
          <p:nvPr>
            <p:ph idx="8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45"/>
          <p:cNvSpPr txBox="1"/>
          <p:nvPr>
            <p:ph idx="9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13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14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45"/>
          <p:cNvSpPr txBox="1"/>
          <p:nvPr>
            <p:ph idx="15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54" name="Google Shape;254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45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">
  <p:cSld name="1_Title slide 5_2_1_4_1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58" name="Google Shape;258;p46"/>
          <p:cNvSpPr txBox="1"/>
          <p:nvPr>
            <p:ph idx="1" type="subTitle"/>
          </p:nvPr>
        </p:nvSpPr>
        <p:spPr>
          <a:xfrm>
            <a:off x="5400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6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0" name="Google Shape;260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Заголовок + абзац в 2 столбца">
  <p:cSld name="1_Title slide 5_2_1_4_1_1">
    <p:bg>
      <p:bgPr>
        <a:solidFill>
          <a:schemeClr val="lt1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7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1" type="subTitle"/>
          </p:nvPr>
        </p:nvSpPr>
        <p:spPr>
          <a:xfrm>
            <a:off x="540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4" name="Google Shape;264;p47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5" name="Google Shape;265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7"/>
          <p:cNvSpPr txBox="1"/>
          <p:nvPr>
            <p:ph idx="3" type="subTitle"/>
          </p:nvPr>
        </p:nvSpPr>
        <p:spPr>
          <a:xfrm>
            <a:off x="4752000" y="1260000"/>
            <a:ext cx="3852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Пустой слайд">
  <p:cSld name="1_Title slide 5_2_1_12">
    <p:bg>
      <p:bgPr>
        <a:solidFill>
          <a:schemeClr val="lt1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69" name="Google Shape;269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лева)">
  <p:cSld name="1_Title slide 5_2_1_12_1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9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3" name="Google Shape;273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Пустой слайд (бежевый фон справа)">
  <p:cSld name="1_Title slide 5_2_1_12_1_1">
    <p:bg>
      <p:bgPr>
        <a:solidFill>
          <a:schemeClr val="lt1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50"/>
          <p:cNvSpPr txBox="1"/>
          <p:nvPr>
            <p:ph idx="1" type="subTitle"/>
          </p:nvPr>
        </p:nvSpPr>
        <p:spPr>
          <a:xfrm>
            <a:off x="540000" y="152400"/>
            <a:ext cx="403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77" name="Google Shape;277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слева)">
  <p:cSld name="CUSTOM_2_1">
    <p:bg>
      <p:bgPr>
        <a:solidFill>
          <a:srgbClr val="252525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5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2" name="Google Shape;282;p51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">
    <p:bg>
      <p:bgPr>
        <a:solidFill>
          <a:srgbClr val="8D46F6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87" name="Google Shape;287;p5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5_1">
    <p:bg>
      <p:bgPr>
        <a:solidFill>
          <a:srgbClr val="5DB560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2" name="Google Shape;292;p53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(текст по центру)">
  <p:cSld name="CUSTOM_2_1_4">
    <p:bg>
      <p:bgPr>
        <a:solidFill>
          <a:srgbClr val="252525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5"/>
            <a:ext cx="9144003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97" name="Google Shape;297;p54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&quot;вопросы?&quot;">
  <p:cSld name="CUSTOM_2_1_4_1">
    <p:bg>
      <p:bgPr>
        <a:solidFill>
          <a:srgbClr val="252525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-вопрос">
  <p:cSld name="CUSTOM_2_1_4_1_1">
    <p:bg>
      <p:bgPr>
        <a:solidFill>
          <a:srgbClr val="252525"/>
        </a:soli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5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56"/>
          <p:cNvSpPr txBox="1"/>
          <p:nvPr>
            <p:ph type="title"/>
          </p:nvPr>
        </p:nvSpPr>
        <p:spPr>
          <a:xfrm>
            <a:off x="540000" y="2268150"/>
            <a:ext cx="8064000" cy="60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"/>
              <a:buNone/>
              <a:defRPr sz="24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IBM Plex Sans SemiBold"/>
              <a:buNone/>
              <a:defRPr sz="2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05" name="Google Shape;305;p56"/>
          <p:cNvSpPr txBox="1"/>
          <p:nvPr>
            <p:ph idx="2" type="title"/>
          </p:nvPr>
        </p:nvSpPr>
        <p:spPr>
          <a:xfrm>
            <a:off x="540000" y="1956250"/>
            <a:ext cx="8064000" cy="38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"/>
              <a:buNone/>
              <a:defRPr sz="12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SemiBold"/>
              <a:buNone/>
              <a:defRPr sz="12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">
  <p:cSld name="CUSTOM_2_1_2">
    <p:bg>
      <p:bgPr>
        <a:solidFill>
          <a:srgbClr val="8D46F6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5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"/>
              <a:buNone/>
              <a:defRPr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IBM Plex Sans"/>
              <a:buNone/>
              <a:defRPr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09" name="Google Shape;309;p57"/>
          <p:cNvSpPr txBox="1"/>
          <p:nvPr>
            <p:ph type="title"/>
          </p:nvPr>
        </p:nvSpPr>
        <p:spPr>
          <a:xfrm>
            <a:off x="540000" y="1295700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0" name="Google Shape;31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1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">
  <p:cSld name="CUSTOM_2_1_2_1">
    <p:bg>
      <p:bgPr>
        <a:solidFill>
          <a:schemeClr val="lt1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5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14" name="Google Shape;31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pic>
        <p:nvPicPr>
          <p:cNvPr id="316" name="Google Shape;316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">
  <p:cSld name="CUSTOM_2_1_2_1_1">
    <p:bg>
      <p:bgPr>
        <a:solidFill>
          <a:schemeClr val="lt1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0" name="Google Shape;32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59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Отбивка 2 1 1 1">
  <p:cSld name="CUSTOM_2_1_2_1_1_1">
    <p:bg>
      <p:bgPr>
        <a:solidFill>
          <a:schemeClr val="lt1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IBM Plex Sans"/>
              <a:buNone/>
              <a:defRPr sz="10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326" name="Google Shape;32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190613"/>
            <a:ext cx="291601" cy="283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000" y="4181575"/>
            <a:ext cx="421655" cy="359999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60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IBM Plex Sans"/>
              <a:buNone/>
              <a:defRPr sz="36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 SemiBold"/>
              <a:buNone/>
              <a:defRPr sz="36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Заголовок в одну строку">
  <p:cSld name="1_Title slide 5_2_1_2_1_2">
    <p:bg>
      <p:bgPr>
        <a:solidFill>
          <a:schemeClr val="lt1"/>
        </a:soli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331" name="Google Shape;331;p61"/>
          <p:cNvSpPr txBox="1"/>
          <p:nvPr>
            <p:ph type="title"/>
          </p:nvPr>
        </p:nvSpPr>
        <p:spPr>
          <a:xfrm>
            <a:off x="540000" y="7200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IBM Plex Sans SemiBold"/>
              <a:buNone/>
              <a:defRPr sz="18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2" name="Google Shape;332;p61"/>
          <p:cNvSpPr txBox="1"/>
          <p:nvPr>
            <p:ph idx="2" type="subTitle"/>
          </p:nvPr>
        </p:nvSpPr>
        <p:spPr>
          <a:xfrm>
            <a:off x="540000" y="118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33" name="Google Shape;333;p6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6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_13">
    <p:bg>
      <p:bgPr>
        <a:solidFill>
          <a:schemeClr val="lt1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6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2">
  <p:cSld name="1_Title slide 5_2_1_14">
    <p:bg>
      <p:bgPr>
        <a:solidFill>
          <a:schemeClr val="lt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6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3">
  <p:cSld name="1_Title slide 5_2_1_15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6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4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theme" Target="../theme/theme3.xml"/><Relationship Id="rId25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62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gif"/><Relationship Id="rId4" Type="http://schemas.openxmlformats.org/officeDocument/2006/relationships/image" Target="../media/image25.gif"/><Relationship Id="rId5" Type="http://schemas.openxmlformats.org/officeDocument/2006/relationships/image" Target="../media/image26.gif"/><Relationship Id="rId6" Type="http://schemas.openxmlformats.org/officeDocument/2006/relationships/image" Target="../media/image33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8.gif"/><Relationship Id="rId4" Type="http://schemas.openxmlformats.org/officeDocument/2006/relationships/image" Target="../media/image25.gif"/><Relationship Id="rId5" Type="http://schemas.openxmlformats.org/officeDocument/2006/relationships/image" Target="../media/image26.gif"/><Relationship Id="rId6" Type="http://schemas.openxmlformats.org/officeDocument/2006/relationships/image" Target="../media/image3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6"/>
          <p:cNvSpPr txBox="1"/>
          <p:nvPr>
            <p:ph type="title"/>
          </p:nvPr>
        </p:nvSpPr>
        <p:spPr>
          <a:xfrm>
            <a:off x="540000" y="720000"/>
            <a:ext cx="4396500" cy="25521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Знакомство </a:t>
            </a:r>
            <a:br>
              <a:rPr lang="ru" sz="3200"/>
            </a:br>
            <a:r>
              <a:rPr lang="ru" sz="3200"/>
              <a:t>с языками программирования</a:t>
            </a:r>
            <a:endParaRPr sz="3200"/>
          </a:p>
        </p:txBody>
      </p:sp>
      <p:sp>
        <p:nvSpPr>
          <p:cNvPr id="350" name="Google Shape;350;p66"/>
          <p:cNvSpPr txBox="1"/>
          <p:nvPr>
            <p:ph idx="1" type="subTitle"/>
          </p:nvPr>
        </p:nvSpPr>
        <p:spPr>
          <a:xfrm>
            <a:off x="540000" y="3272200"/>
            <a:ext cx="3852000" cy="3387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2"/>
                </a:solidFill>
              </a:rPr>
              <a:t>Семинар 2</a:t>
            </a:r>
            <a:endParaRPr sz="1000"/>
          </a:p>
        </p:txBody>
      </p:sp>
      <p:pic>
        <p:nvPicPr>
          <p:cNvPr descr="preencoded.png" id="351" name="Google Shape;351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89925" y="1606450"/>
            <a:ext cx="4154075" cy="193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74" name="Google Shape;474;p7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r>
              <a:rPr lang="ru"/>
              <a:t> №11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80" name="Google Shape;480;p7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№11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1" name="Google Shape;481;p76"/>
          <p:cNvSpPr txBox="1"/>
          <p:nvPr/>
        </p:nvSpPr>
        <p:spPr>
          <a:xfrm>
            <a:off x="536400" y="1260000"/>
            <a:ext cx="45474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выводит случайное </a:t>
            </a:r>
            <a:r>
              <a:rPr lang="ru">
                <a:solidFill>
                  <a:schemeClr val="dk1"/>
                </a:solidFill>
              </a:rPr>
              <a:t>трехзначное</a:t>
            </a:r>
            <a:r>
              <a:rPr lang="ru">
                <a:solidFill>
                  <a:schemeClr val="dk1"/>
                </a:solidFill>
              </a:rPr>
              <a:t> число и удаляет вторую цифру этого числа.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456 -&gt; 46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782 -&gt; 72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918 -&gt; 98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2" name="Google Shape;482;p76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88" name="Google Shape;488;p7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№11.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89" name="Google Shape;489;p77"/>
          <p:cNvSpPr txBox="1"/>
          <p:nvPr/>
        </p:nvSpPr>
        <p:spPr>
          <a:xfrm>
            <a:off x="536400" y="1260000"/>
            <a:ext cx="4547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выводит случайное трехзначное число и удаляет вторую цифру этого числа.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456 -&gt; 46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782 -&gt; 72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918 -&gt; 98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490" name="Google Shape;490;p7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96" name="Google Shape;496;p78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</a:t>
            </a:r>
            <a:r>
              <a:rPr lang="ru"/>
              <a:t> №12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02" name="Google Shape;502;p79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№12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03" name="Google Shape;503;p79"/>
          <p:cNvSpPr txBox="1"/>
          <p:nvPr/>
        </p:nvSpPr>
        <p:spPr>
          <a:xfrm>
            <a:off x="536400" y="1260000"/>
            <a:ext cx="4547400" cy="29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будет принимать на вход два числа и выводить, является ли второе число кратным первому. Если число 2 не кратно числу 1, то программа выводит остаток от деления.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34, 5 -&gt; не кратно, остаток 4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16, 4 -&gt; кратно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04" name="Google Shape;504;p79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10" name="Google Shape;510;p80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№12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11" name="Google Shape;511;p80"/>
          <p:cNvSpPr txBox="1"/>
          <p:nvPr/>
        </p:nvSpPr>
        <p:spPr>
          <a:xfrm>
            <a:off x="536400" y="1260000"/>
            <a:ext cx="45474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будет принимать на вход два числа и выводить, является ли второе число кратным первому. Если число 2 не кратно числу 1, то программа выводит остаток от деления.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34, 5 -&gt; не кратно, остаток 4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16, 4 -&gt; кратно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512" name="Google Shape;512;p80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18" name="Google Shape;518;p81"/>
          <p:cNvSpPr txBox="1"/>
          <p:nvPr/>
        </p:nvSpPr>
        <p:spPr>
          <a:xfrm>
            <a:off x="1357600" y="3306075"/>
            <a:ext cx="8064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>
                <a:solidFill>
                  <a:srgbClr val="6654D9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&lt;&lt;5:00-&gt;&gt;</a:t>
            </a:r>
            <a:endParaRPr sz="6000">
              <a:solidFill>
                <a:srgbClr val="6654D9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519" name="Google Shape;519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270" y="1234500"/>
            <a:ext cx="1793454" cy="179999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1"/>
          <p:cNvSpPr txBox="1"/>
          <p:nvPr/>
        </p:nvSpPr>
        <p:spPr>
          <a:xfrm>
            <a:off x="2360250" y="758775"/>
            <a:ext cx="4063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Перерыв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26" name="Google Shape;526;p82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№14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32" name="Google Shape;532;p83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№14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33" name="Google Shape;533;p83"/>
          <p:cNvSpPr txBox="1"/>
          <p:nvPr/>
        </p:nvSpPr>
        <p:spPr>
          <a:xfrm>
            <a:off x="536400" y="1260000"/>
            <a:ext cx="45474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число и проверяет, кратно ли оно одновременно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7 и 23.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14 -&gt;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46 -&gt;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161 -&gt; да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4" name="Google Shape;534;p83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40" name="Google Shape;540;p8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№14. 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41" name="Google Shape;541;p84"/>
          <p:cNvSpPr txBox="1"/>
          <p:nvPr/>
        </p:nvSpPr>
        <p:spPr>
          <a:xfrm>
            <a:off x="536400" y="1260000"/>
            <a:ext cx="4547400" cy="24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число и проверяет, кратно ли оно одновременно </a:t>
            </a:r>
            <a:br>
              <a:rPr lang="ru">
                <a:solidFill>
                  <a:schemeClr val="dk1"/>
                </a:solidFill>
              </a:rPr>
            </a:br>
            <a:r>
              <a:rPr lang="ru">
                <a:solidFill>
                  <a:schemeClr val="dk1"/>
                </a:solidFill>
              </a:rPr>
              <a:t>7 и 23.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14 -&gt;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46 -&gt; нет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161 -&gt; да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42" name="Google Shape;542;p8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6" name="Google Shape;356;p67"/>
          <p:cNvCxnSpPr>
            <a:stCxn id="357" idx="4"/>
            <a:endCxn id="358" idx="0"/>
          </p:cNvCxnSpPr>
          <p:nvPr/>
        </p:nvCxnSpPr>
        <p:spPr>
          <a:xfrm>
            <a:off x="715775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9" name="Google Shape;359;p67"/>
          <p:cNvCxnSpPr>
            <a:stCxn id="358" idx="4"/>
            <a:endCxn id="360" idx="0"/>
          </p:cNvCxnSpPr>
          <p:nvPr/>
        </p:nvCxnSpPr>
        <p:spPr>
          <a:xfrm>
            <a:off x="715791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67"/>
          <p:cNvCxnSpPr>
            <a:stCxn id="360" idx="4"/>
            <a:endCxn id="362" idx="0"/>
          </p:cNvCxnSpPr>
          <p:nvPr/>
        </p:nvCxnSpPr>
        <p:spPr>
          <a:xfrm>
            <a:off x="715791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3" name="Google Shape;363;p67"/>
          <p:cNvSpPr txBox="1"/>
          <p:nvPr>
            <p:ph idx="1" type="subTitle"/>
          </p:nvPr>
        </p:nvSpPr>
        <p:spPr>
          <a:xfrm>
            <a:off x="1008000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1. Знакомство </a:t>
            </a:r>
            <a:br>
              <a:rPr lang="ru"/>
            </a:br>
            <a:r>
              <a:rPr lang="ru"/>
              <a:t>с языком програм- мирования  С#</a:t>
            </a:r>
            <a:endParaRPr/>
          </a:p>
        </p:txBody>
      </p:sp>
      <p:sp>
        <p:nvSpPr>
          <p:cNvPr id="357" name="Google Shape;357;p67"/>
          <p:cNvSpPr/>
          <p:nvPr/>
        </p:nvSpPr>
        <p:spPr>
          <a:xfrm>
            <a:off x="539975" y="1440001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1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58" name="Google Shape;358;p67"/>
          <p:cNvSpPr/>
          <p:nvPr/>
        </p:nvSpPr>
        <p:spPr>
          <a:xfrm>
            <a:off x="539991" y="228227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2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0" name="Google Shape;360;p67"/>
          <p:cNvSpPr/>
          <p:nvPr/>
        </p:nvSpPr>
        <p:spPr>
          <a:xfrm>
            <a:off x="539991" y="3124542"/>
            <a:ext cx="351600" cy="351600"/>
          </a:xfrm>
          <a:prstGeom prst="ellipse">
            <a:avLst/>
          </a:pr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3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2" name="Google Shape;362;p67"/>
          <p:cNvSpPr/>
          <p:nvPr/>
        </p:nvSpPr>
        <p:spPr>
          <a:xfrm>
            <a:off x="539989" y="3966813"/>
            <a:ext cx="351600" cy="3516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4</a:t>
            </a:r>
            <a:endParaRPr sz="10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4" name="Google Shape;364;p67"/>
          <p:cNvSpPr txBox="1"/>
          <p:nvPr>
            <p:ph idx="2" type="subTitle"/>
          </p:nvPr>
        </p:nvSpPr>
        <p:spPr>
          <a:xfrm>
            <a:off x="1008000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1.</a:t>
            </a:r>
            <a:endParaRPr/>
          </a:p>
        </p:txBody>
      </p:sp>
      <p:sp>
        <p:nvSpPr>
          <p:cNvPr id="365" name="Google Shape;365;p67"/>
          <p:cNvSpPr txBox="1"/>
          <p:nvPr>
            <p:ph idx="3" type="subTitle"/>
          </p:nvPr>
        </p:nvSpPr>
        <p:spPr>
          <a:xfrm>
            <a:off x="1008000" y="312445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Лекция 2. Массивы </a:t>
            </a:r>
            <a:br>
              <a:rPr lang="ru">
                <a:solidFill>
                  <a:srgbClr val="252525"/>
                </a:solidFill>
              </a:rPr>
            </a:br>
            <a:r>
              <a:rPr lang="ru">
                <a:solidFill>
                  <a:srgbClr val="252525"/>
                </a:solidFill>
              </a:rPr>
              <a:t>и функции в програм- мировании</a:t>
            </a:r>
            <a:endParaRPr>
              <a:solidFill>
                <a:srgbClr val="252525"/>
              </a:solidFill>
            </a:endParaRPr>
          </a:p>
        </p:txBody>
      </p:sp>
      <p:sp>
        <p:nvSpPr>
          <p:cNvPr id="366" name="Google Shape;366;p67"/>
          <p:cNvSpPr txBox="1"/>
          <p:nvPr>
            <p:ph idx="4" type="subTitle"/>
          </p:nvPr>
        </p:nvSpPr>
        <p:spPr>
          <a:xfrm>
            <a:off x="1008000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252525"/>
                </a:solidFill>
              </a:rPr>
              <a:t>Семинар 2.</a:t>
            </a:r>
            <a:endParaRPr>
              <a:solidFill>
                <a:srgbClr val="2525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67" name="Google Shape;367;p6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курса</a:t>
            </a:r>
            <a:endParaRPr/>
          </a:p>
        </p:txBody>
      </p:sp>
      <p:sp>
        <p:nvSpPr>
          <p:cNvPr id="368" name="Google Shape;368;p67"/>
          <p:cNvSpPr txBox="1"/>
          <p:nvPr>
            <p:ph idx="2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cxnSp>
        <p:nvCxnSpPr>
          <p:cNvPr id="369" name="Google Shape;369;p67"/>
          <p:cNvCxnSpPr>
            <a:stCxn id="370" idx="4"/>
            <a:endCxn id="371" idx="0"/>
          </p:cNvCxnSpPr>
          <p:nvPr/>
        </p:nvCxnSpPr>
        <p:spPr>
          <a:xfrm>
            <a:off x="282178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2" name="Google Shape;372;p67"/>
          <p:cNvCxnSpPr>
            <a:stCxn id="371" idx="4"/>
            <a:endCxn id="373" idx="0"/>
          </p:cNvCxnSpPr>
          <p:nvPr/>
        </p:nvCxnSpPr>
        <p:spPr>
          <a:xfrm>
            <a:off x="282180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4" name="Google Shape;374;p67"/>
          <p:cNvCxnSpPr>
            <a:stCxn id="373" idx="4"/>
            <a:endCxn id="375" idx="0"/>
          </p:cNvCxnSpPr>
          <p:nvPr/>
        </p:nvCxnSpPr>
        <p:spPr>
          <a:xfrm>
            <a:off x="2821804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6" name="Google Shape;376;p67"/>
          <p:cNvSpPr txBox="1"/>
          <p:nvPr>
            <p:ph idx="1" type="subTitle"/>
          </p:nvPr>
        </p:nvSpPr>
        <p:spPr>
          <a:xfrm>
            <a:off x="3114013" y="1440000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3.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0" name="Google Shape;370;p67"/>
          <p:cNvSpPr/>
          <p:nvPr/>
        </p:nvSpPr>
        <p:spPr>
          <a:xfrm>
            <a:off x="2645988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1" name="Google Shape;371;p67"/>
          <p:cNvSpPr/>
          <p:nvPr/>
        </p:nvSpPr>
        <p:spPr>
          <a:xfrm>
            <a:off x="264600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6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3" name="Google Shape;373;p67"/>
          <p:cNvSpPr/>
          <p:nvPr/>
        </p:nvSpPr>
        <p:spPr>
          <a:xfrm>
            <a:off x="264600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7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5" name="Google Shape;375;p67"/>
          <p:cNvSpPr/>
          <p:nvPr/>
        </p:nvSpPr>
        <p:spPr>
          <a:xfrm>
            <a:off x="2646001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8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77" name="Google Shape;377;p67"/>
          <p:cNvSpPr txBox="1"/>
          <p:nvPr>
            <p:ph idx="2" type="subTitle"/>
          </p:nvPr>
        </p:nvSpPr>
        <p:spPr>
          <a:xfrm>
            <a:off x="3114013" y="2288875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3.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Функции</a:t>
            </a:r>
            <a:r>
              <a:rPr lang="ru">
                <a:solidFill>
                  <a:schemeClr val="lt2"/>
                </a:solidFill>
              </a:rPr>
              <a:t> </a:t>
            </a:r>
            <a:r>
              <a:rPr lang="ru">
                <a:solidFill>
                  <a:schemeClr val="lt2"/>
                </a:solidFill>
              </a:rPr>
              <a:t>(продолжение)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8" name="Google Shape;378;p67"/>
          <p:cNvSpPr txBox="1"/>
          <p:nvPr>
            <p:ph idx="3" type="subTitle"/>
          </p:nvPr>
        </p:nvSpPr>
        <p:spPr>
          <a:xfrm>
            <a:off x="311401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4.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79" name="Google Shape;379;p67"/>
          <p:cNvSpPr txBox="1"/>
          <p:nvPr>
            <p:ph idx="4" type="subTitle"/>
          </p:nvPr>
        </p:nvSpPr>
        <p:spPr>
          <a:xfrm>
            <a:off x="3114013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5.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80" name="Google Shape;380;p67"/>
          <p:cNvCxnSpPr>
            <a:stCxn id="381" idx="4"/>
            <a:endCxn id="382" idx="0"/>
          </p:cNvCxnSpPr>
          <p:nvPr/>
        </p:nvCxnSpPr>
        <p:spPr>
          <a:xfrm>
            <a:off x="4927813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3" name="Google Shape;383;p67"/>
          <p:cNvCxnSpPr>
            <a:stCxn id="382" idx="4"/>
            <a:endCxn id="384" idx="0"/>
          </p:cNvCxnSpPr>
          <p:nvPr/>
        </p:nvCxnSpPr>
        <p:spPr>
          <a:xfrm>
            <a:off x="4927829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67"/>
          <p:cNvCxnSpPr>
            <a:stCxn id="384" idx="4"/>
            <a:endCxn id="386" idx="0"/>
          </p:cNvCxnSpPr>
          <p:nvPr/>
        </p:nvCxnSpPr>
        <p:spPr>
          <a:xfrm>
            <a:off x="4927829" y="347614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7" name="Google Shape;387;p67"/>
          <p:cNvSpPr txBox="1"/>
          <p:nvPr>
            <p:ph idx="1" type="subTitle"/>
          </p:nvPr>
        </p:nvSpPr>
        <p:spPr>
          <a:xfrm>
            <a:off x="5220052" y="1440000"/>
            <a:ext cx="14982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4.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Двумерные массивы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и рекурсия.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1" name="Google Shape;381;p67"/>
          <p:cNvSpPr/>
          <p:nvPr/>
        </p:nvSpPr>
        <p:spPr>
          <a:xfrm>
            <a:off x="4752013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9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2" name="Google Shape;382;p67"/>
          <p:cNvSpPr/>
          <p:nvPr/>
        </p:nvSpPr>
        <p:spPr>
          <a:xfrm>
            <a:off x="4752029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10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4" name="Google Shape;384;p67"/>
          <p:cNvSpPr/>
          <p:nvPr/>
        </p:nvSpPr>
        <p:spPr>
          <a:xfrm>
            <a:off x="4752029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11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6" name="Google Shape;386;p67"/>
          <p:cNvSpPr/>
          <p:nvPr/>
        </p:nvSpPr>
        <p:spPr>
          <a:xfrm>
            <a:off x="4752026" y="3966813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12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88" name="Google Shape;388;p67"/>
          <p:cNvSpPr txBox="1"/>
          <p:nvPr>
            <p:ph idx="2" type="subTitle"/>
          </p:nvPr>
        </p:nvSpPr>
        <p:spPr>
          <a:xfrm>
            <a:off x="5220038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6.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89" name="Google Shape;389;p67"/>
          <p:cNvSpPr txBox="1"/>
          <p:nvPr>
            <p:ph idx="3" type="subTitle"/>
          </p:nvPr>
        </p:nvSpPr>
        <p:spPr>
          <a:xfrm>
            <a:off x="5220038" y="3124438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Лекция 5. 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Как не нужно писать код. Часть 1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0" name="Google Shape;390;p67"/>
          <p:cNvSpPr txBox="1"/>
          <p:nvPr>
            <p:ph idx="4" type="subTitle"/>
          </p:nvPr>
        </p:nvSpPr>
        <p:spPr>
          <a:xfrm>
            <a:off x="5220038" y="397342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7.</a:t>
            </a:r>
            <a:endParaRPr>
              <a:solidFill>
                <a:schemeClr val="lt2"/>
              </a:solidFill>
            </a:endParaRPr>
          </a:p>
        </p:txBody>
      </p:sp>
      <p:cxnSp>
        <p:nvCxnSpPr>
          <p:cNvPr id="391" name="Google Shape;391;p67"/>
          <p:cNvCxnSpPr>
            <a:stCxn id="392" idx="4"/>
            <a:endCxn id="393" idx="0"/>
          </p:cNvCxnSpPr>
          <p:nvPr/>
        </p:nvCxnSpPr>
        <p:spPr>
          <a:xfrm>
            <a:off x="7033838" y="1791601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4" name="Google Shape;394;p67"/>
          <p:cNvCxnSpPr>
            <a:stCxn id="393" idx="4"/>
            <a:endCxn id="395" idx="0"/>
          </p:cNvCxnSpPr>
          <p:nvPr/>
        </p:nvCxnSpPr>
        <p:spPr>
          <a:xfrm>
            <a:off x="7033854" y="2633872"/>
            <a:ext cx="0" cy="4908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6" name="Google Shape;396;p67"/>
          <p:cNvSpPr txBox="1"/>
          <p:nvPr>
            <p:ph idx="1" type="subTitle"/>
          </p:nvPr>
        </p:nvSpPr>
        <p:spPr>
          <a:xfrm>
            <a:off x="7326063" y="1440000"/>
            <a:ext cx="1278000" cy="6465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Лекция 6. Как не нужно писать код. Часть 2</a:t>
            </a:r>
            <a:endParaRPr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2" name="Google Shape;392;p67"/>
          <p:cNvSpPr/>
          <p:nvPr/>
        </p:nvSpPr>
        <p:spPr>
          <a:xfrm>
            <a:off x="6858038" y="1440001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13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3" name="Google Shape;393;p67"/>
          <p:cNvSpPr/>
          <p:nvPr/>
        </p:nvSpPr>
        <p:spPr>
          <a:xfrm>
            <a:off x="6858054" y="2282272"/>
            <a:ext cx="351600" cy="351600"/>
          </a:xfrm>
          <a:prstGeom prst="ellips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14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5" name="Google Shape;395;p67"/>
          <p:cNvSpPr/>
          <p:nvPr/>
        </p:nvSpPr>
        <p:spPr>
          <a:xfrm>
            <a:off x="6858054" y="3124542"/>
            <a:ext cx="351600" cy="3516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2"/>
                </a:solidFill>
                <a:latin typeface="IBM Plex Sans"/>
                <a:ea typeface="IBM Plex Sans"/>
                <a:cs typeface="IBM Plex Sans"/>
                <a:sym typeface="IBM Plex Sans"/>
              </a:rPr>
              <a:t>15</a:t>
            </a:r>
            <a:endParaRPr sz="1000">
              <a:solidFill>
                <a:schemeClr val="lt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397" name="Google Shape;397;p67"/>
          <p:cNvSpPr txBox="1"/>
          <p:nvPr>
            <p:ph idx="2" type="subTitle"/>
          </p:nvPr>
        </p:nvSpPr>
        <p:spPr>
          <a:xfrm>
            <a:off x="7326063" y="2288875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2"/>
                </a:solidFill>
              </a:rPr>
              <a:t>Семинар 8.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398" name="Google Shape;398;p67"/>
          <p:cNvSpPr txBox="1"/>
          <p:nvPr>
            <p:ph idx="3" type="subTitle"/>
          </p:nvPr>
        </p:nvSpPr>
        <p:spPr>
          <a:xfrm>
            <a:off x="7326063" y="3124438"/>
            <a:ext cx="1278000" cy="338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Семинар 9.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5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48" name="Google Shape;548;p85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№16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6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54" name="Google Shape;554;p86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№16. Работа в группах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55" name="Google Shape;555;p86"/>
          <p:cNvSpPr txBox="1"/>
          <p:nvPr/>
        </p:nvSpPr>
        <p:spPr>
          <a:xfrm>
            <a:off x="536400" y="1260000"/>
            <a:ext cx="4547400" cy="31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два числа и проверяет, является ли одно число квадратом другого.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5, 25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-4, 16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25, 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8,9  -&gt;  нет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56" name="Google Shape;556;p86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12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8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562" name="Google Shape;562;p87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Задача №16.</a:t>
            </a: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</a:t>
            </a: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Общее обсуждение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63" name="Google Shape;563;p87"/>
          <p:cNvSpPr txBox="1"/>
          <p:nvPr/>
        </p:nvSpPr>
        <p:spPr>
          <a:xfrm>
            <a:off x="536400" y="1260000"/>
            <a:ext cx="4547400" cy="3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принимает на вход два числа и проверяет, является ли одно число квадратом другого.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5, 25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-4, 16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25, 5  -&gt;  да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8,9  -&gt;  нет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64" name="Google Shape;564;p87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8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570" name="Google Shape;570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2" name="Google Shape;572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88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4" name="Google Shape;574;p88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75" name="Google Shape;575;p88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9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81" name="Google Shape;581;p89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0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</a:t>
            </a:r>
            <a:endParaRPr/>
          </a:p>
        </p:txBody>
      </p:sp>
      <p:sp>
        <p:nvSpPr>
          <p:cNvPr id="587" name="Google Shape;587;p90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588" name="Google Shape;588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89" name="Google Shape;589;p90"/>
          <p:cNvGraphicFramePr/>
          <p:nvPr/>
        </p:nvGraphicFramePr>
        <p:xfrm>
          <a:off x="540012" y="1204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{6796C3DF-12A7-4721-9446-65634769B439}</a:tableStyleId>
              </a:tblPr>
              <a:tblGrid>
                <a:gridCol w="4483250"/>
                <a:gridCol w="20415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10: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трёхзначное число и на выходе показывает вторую цифру этого числа.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456 -&gt; 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782 -&gt; 8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918 -&gt; 1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13: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выводит третью цифру заданного числа или сообщает,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что третьей цифры нет.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645 -&gt; 5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78 -&gt; третьей цифры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32679 -&gt; 6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15: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цифру, обозначающую день недели, и проверяет, является ли этот день выходным.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6 -&gt; да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да 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1 -&gt;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91"/>
          <p:cNvSpPr txBox="1"/>
          <p:nvPr/>
        </p:nvSpPr>
        <p:spPr>
          <a:xfrm>
            <a:off x="540000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Был урок полезен вам?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95" name="Google Shape;595;p91"/>
          <p:cNvSpPr txBox="1"/>
          <p:nvPr/>
        </p:nvSpPr>
        <p:spPr>
          <a:xfrm>
            <a:off x="6161750" y="2240288"/>
            <a:ext cx="24510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Что было сложно?</a:t>
            </a:r>
            <a:endParaRPr b="1"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96" name="Google Shape;59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886" y="1620000"/>
            <a:ext cx="451800" cy="451800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91"/>
          <p:cNvSpPr txBox="1"/>
          <p:nvPr>
            <p:ph type="title"/>
          </p:nvPr>
        </p:nvSpPr>
        <p:spPr>
          <a:xfrm>
            <a:off x="548750" y="720000"/>
            <a:ext cx="8064000" cy="282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5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Рефлексия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598" name="Google Shape;598;p91"/>
          <p:cNvSpPr txBox="1"/>
          <p:nvPr/>
        </p:nvSpPr>
        <p:spPr>
          <a:xfrm>
            <a:off x="3350875" y="2240288"/>
            <a:ext cx="24510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Узнали вы что-то новое?</a:t>
            </a:r>
            <a:endParaRPr sz="1200"/>
          </a:p>
        </p:txBody>
      </p:sp>
      <p:sp>
        <p:nvSpPr>
          <p:cNvPr id="599" name="Google Shape;599;p9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descr="preencoded.png" id="600" name="Google Shape;600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55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eencoded.png" id="601" name="Google Shape;601;p9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61750" y="1620000"/>
            <a:ext cx="4762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9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внимание!</a:t>
            </a:r>
            <a:endParaRPr/>
          </a:p>
        </p:txBody>
      </p:sp>
      <p:sp>
        <p:nvSpPr>
          <p:cNvPr id="607" name="Google Shape;607;p9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608" name="Google Shape;60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633" y="1295700"/>
            <a:ext cx="848725" cy="84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8"/>
          <p:cNvSpPr txBox="1"/>
          <p:nvPr>
            <p:ph type="title"/>
          </p:nvPr>
        </p:nvSpPr>
        <p:spPr>
          <a:xfrm>
            <a:off x="540000" y="720000"/>
            <a:ext cx="8064000" cy="2772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Домашнее задание семинара №1</a:t>
            </a:r>
            <a:endParaRPr/>
          </a:p>
        </p:txBody>
      </p:sp>
      <p:sp>
        <p:nvSpPr>
          <p:cNvPr id="404" name="Google Shape;404;p68"/>
          <p:cNvSpPr txBox="1"/>
          <p:nvPr>
            <p:ph idx="2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405" name="Google Shape;40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421400" y="3013450"/>
            <a:ext cx="1435603" cy="17999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06" name="Google Shape;406;p68"/>
          <p:cNvGraphicFramePr/>
          <p:nvPr/>
        </p:nvGraphicFramePr>
        <p:xfrm>
          <a:off x="540012" y="1204806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{6796C3DF-12A7-4721-9446-65634769B439}</a:tableStyleId>
              </a:tblPr>
              <a:tblGrid>
                <a:gridCol w="4483250"/>
                <a:gridCol w="2041500"/>
              </a:tblGrid>
              <a:tr h="350275">
                <a:tc>
                  <a:txBody>
                    <a:bodyPr/>
                    <a:lstStyle/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Задание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92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 u="none" cap="none" strike="noStrike">
                          <a:solidFill>
                            <a:srgbClr val="000000"/>
                          </a:solidFill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 </a:t>
                      </a: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Пример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17825" marB="0" marR="0" marL="0" anchor="ctr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/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2: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два числа и выдает, какое число большее, а какое меньшее.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5; b = 7 -&gt;  max = 7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2 b = 10 -&gt; max = 10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a = -9 b = -3 -&gt; max = -3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4: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принимает на вход </a:t>
                      </a:r>
                      <a:b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</a:b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три числа и выдает максимальное из этих чисел.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2, 3, 7 -&gt; 7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44 5 78 -&gt; 78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22 3 9 -&gt; 22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6: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и выдает, является ли число четным (делится ли оно на два без остатка).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4 -&gt; да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-3 -&gt;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7 -&gt; нет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966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Задача 8: </a:t>
                      </a: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Напишите программу, которая на вход принимает число (N), а на выходе показывает все чётные числа от 1 до N.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1778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5 -&gt; 2, 4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2667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100">
                          <a:latin typeface="IBM Plex Sans"/>
                          <a:ea typeface="IBM Plex Sans"/>
                          <a:cs typeface="IBM Plex Sans"/>
                          <a:sym typeface="IBM Plex Sans"/>
                        </a:rPr>
                        <a:t>8 -&gt; 2, 4, 6, 8</a:t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>
                        <a:latin typeface="IBM Plex Sans"/>
                        <a:ea typeface="IBM Plex Sans"/>
                        <a:cs typeface="IBM Plex Sans"/>
                        <a:sym typeface="IBM Plex Sans"/>
                      </a:endParaRPr>
                    </a:p>
                  </a:txBody>
                  <a:tcPr marT="275" marB="0" marR="0" marL="0">
                    <a:lnL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3E1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3E1FF">
                        <a:alpha val="3788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00149">
            <a:off x="5331734" y="2692882"/>
            <a:ext cx="2243677" cy="1682757"/>
          </a:xfrm>
          <a:prstGeom prst="roundRect">
            <a:avLst>
              <a:gd fmla="val 9050" name="adj"/>
            </a:avLst>
          </a:prstGeom>
          <a:noFill/>
          <a:ln>
            <a:noFill/>
          </a:ln>
        </p:spPr>
      </p:pic>
      <p:pic>
        <p:nvPicPr>
          <p:cNvPr id="412" name="Google Shape;412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3858" y="339962"/>
            <a:ext cx="694430" cy="694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900001">
            <a:off x="7761275" y="1637025"/>
            <a:ext cx="775350" cy="108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250" y="460575"/>
            <a:ext cx="1594075" cy="15940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9"/>
          <p:cNvSpPr txBox="1"/>
          <p:nvPr/>
        </p:nvSpPr>
        <p:spPr>
          <a:xfrm rot="-622610">
            <a:off x="2139272" y="2021722"/>
            <a:ext cx="2669867" cy="73870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36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6" name="Google Shape;416;p69"/>
          <p:cNvSpPr txBox="1"/>
          <p:nvPr/>
        </p:nvSpPr>
        <p:spPr>
          <a:xfrm rot="489937">
            <a:off x="3056633" y="3652057"/>
            <a:ext cx="2669767" cy="36949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2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17" name="Google Shape;417;p69"/>
          <p:cNvSpPr txBox="1"/>
          <p:nvPr/>
        </p:nvSpPr>
        <p:spPr>
          <a:xfrm rot="489937">
            <a:off x="4902796" y="1396926"/>
            <a:ext cx="2669767" cy="4618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Вопросы?</a:t>
            </a:r>
            <a:endParaRPr sz="1800">
              <a:solidFill>
                <a:schemeClr val="lt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70"/>
          <p:cNvCxnSpPr>
            <a:stCxn id="423" idx="6"/>
            <a:endCxn id="424" idx="2"/>
          </p:cNvCxnSpPr>
          <p:nvPr/>
        </p:nvCxnSpPr>
        <p:spPr>
          <a:xfrm>
            <a:off x="3891205" y="1679701"/>
            <a:ext cx="2386800" cy="42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70"/>
          <p:cNvCxnSpPr>
            <a:stCxn id="424" idx="6"/>
            <a:endCxn id="426" idx="2"/>
          </p:cNvCxnSpPr>
          <p:nvPr/>
        </p:nvCxnSpPr>
        <p:spPr>
          <a:xfrm>
            <a:off x="6757320" y="1683990"/>
            <a:ext cx="23865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7" name="Google Shape;427;p70"/>
          <p:cNvCxnSpPr>
            <a:stCxn id="428" idx="6"/>
            <a:endCxn id="423" idx="2"/>
          </p:cNvCxnSpPr>
          <p:nvPr/>
        </p:nvCxnSpPr>
        <p:spPr>
          <a:xfrm>
            <a:off x="1019375" y="1679707"/>
            <a:ext cx="2392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9" name="Google Shape;429;p70"/>
          <p:cNvSpPr txBox="1"/>
          <p:nvPr>
            <p:ph idx="1" type="subTitle"/>
          </p:nvPr>
        </p:nvSpPr>
        <p:spPr>
          <a:xfrm>
            <a:off x="540009" y="1930910"/>
            <a:ext cx="2671500" cy="800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/>
              <a:t>Сегодня -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Продолжение: </a:t>
            </a:r>
            <a:br>
              <a:rPr lang="ru"/>
            </a:br>
            <a:r>
              <a:rPr lang="ru"/>
              <a:t>задачи уровня </a:t>
            </a:r>
            <a:br>
              <a:rPr lang="ru"/>
            </a:br>
            <a:r>
              <a:rPr lang="ru"/>
              <a:t>“Почувствуй себя интерном”</a:t>
            </a:r>
            <a:endParaRPr/>
          </a:p>
        </p:txBody>
      </p:sp>
      <p:sp>
        <p:nvSpPr>
          <p:cNvPr id="428" name="Google Shape;428;p70"/>
          <p:cNvSpPr/>
          <p:nvPr/>
        </p:nvSpPr>
        <p:spPr>
          <a:xfrm>
            <a:off x="539975" y="1440007"/>
            <a:ext cx="479400" cy="479400"/>
          </a:xfrm>
          <a:prstGeom prst="ellipse">
            <a:avLst/>
          </a:pr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1"/>
                </a:solidFill>
              </a:rPr>
              <a:t>1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423" name="Google Shape;423;p70"/>
          <p:cNvSpPr/>
          <p:nvPr/>
        </p:nvSpPr>
        <p:spPr>
          <a:xfrm>
            <a:off x="3411805" y="1440001"/>
            <a:ext cx="479400" cy="479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2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424" name="Google Shape;424;p70"/>
          <p:cNvSpPr/>
          <p:nvPr/>
        </p:nvSpPr>
        <p:spPr>
          <a:xfrm>
            <a:off x="6277920" y="1444290"/>
            <a:ext cx="479400" cy="4794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chemeClr val="lt2"/>
                </a:solidFill>
              </a:rPr>
              <a:t>3</a:t>
            </a:r>
            <a:endParaRPr b="1" sz="1000">
              <a:solidFill>
                <a:schemeClr val="lt2"/>
              </a:solidFill>
            </a:endParaRPr>
          </a:p>
        </p:txBody>
      </p:sp>
      <p:sp>
        <p:nvSpPr>
          <p:cNvPr id="430" name="Google Shape;430;p70"/>
          <p:cNvSpPr txBox="1"/>
          <p:nvPr>
            <p:ph idx="4" type="subTitle"/>
          </p:nvPr>
        </p:nvSpPr>
        <p:spPr>
          <a:xfrm>
            <a:off x="3411817" y="1930910"/>
            <a:ext cx="2380800" cy="46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джуном”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31" name="Google Shape;431;p70"/>
          <p:cNvSpPr txBox="1"/>
          <p:nvPr>
            <p:ph idx="7" type="subTitle"/>
          </p:nvPr>
        </p:nvSpPr>
        <p:spPr>
          <a:xfrm>
            <a:off x="6283625" y="1930910"/>
            <a:ext cx="2380800" cy="461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2"/>
                </a:solidFill>
              </a:rPr>
              <a:t>Задачи уровня: </a:t>
            </a:r>
            <a:br>
              <a:rPr lang="ru">
                <a:solidFill>
                  <a:schemeClr val="lt2"/>
                </a:solidFill>
              </a:rPr>
            </a:br>
            <a:r>
              <a:rPr lang="ru">
                <a:solidFill>
                  <a:schemeClr val="lt2"/>
                </a:solidFill>
              </a:rPr>
              <a:t>“Почувствуй себя мидлом”</a:t>
            </a:r>
            <a:endParaRPr/>
          </a:p>
        </p:txBody>
      </p:sp>
      <p:sp>
        <p:nvSpPr>
          <p:cNvPr id="432" name="Google Shape;432;p70"/>
          <p:cNvSpPr txBox="1"/>
          <p:nvPr>
            <p:ph idx="16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33" name="Google Shape;433;p70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Семинары блока “Знакомство с языками программирования”</a:t>
            </a:r>
            <a:endParaRPr/>
          </a:p>
        </p:txBody>
      </p:sp>
      <p:pic>
        <p:nvPicPr>
          <p:cNvPr id="434" name="Google Shape;43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3000" y="3425050"/>
            <a:ext cx="1648569" cy="14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71"/>
          <p:cNvSpPr txBox="1"/>
          <p:nvPr>
            <p:ph type="title"/>
          </p:nvPr>
        </p:nvSpPr>
        <p:spPr>
          <a:xfrm>
            <a:off x="548750" y="720000"/>
            <a:ext cx="8064000" cy="23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" sz="1800">
                <a:solidFill>
                  <a:schemeClr val="dk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Формат работы:</a:t>
            </a:r>
            <a:endParaRPr sz="1800">
              <a:solidFill>
                <a:schemeClr val="dk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40" name="Google Shape;440;p71"/>
          <p:cNvSpPr txBox="1"/>
          <p:nvPr>
            <p:ph idx="1" type="subTitle"/>
          </p:nvPr>
        </p:nvSpPr>
        <p:spPr>
          <a:xfrm>
            <a:off x="540000" y="1168500"/>
            <a:ext cx="5375700" cy="12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-306599" lvl="0" marL="374399" marR="2413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Вопросы, обсуждение домашнего задания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Демонстрация решения задачи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Работа в сессионных залах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06599" lvl="0" marL="374399" marR="2413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Font typeface="IBM Plex Sans"/>
              <a:buChar char="📌"/>
            </a:pPr>
            <a:r>
              <a:rPr lang="ru" sz="12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Обсуждение программы (решения задачи) в общем зале</a:t>
            </a:r>
            <a:endParaRPr sz="12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41" name="Google Shape;441;p71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pic>
        <p:nvPicPr>
          <p:cNvPr id="442" name="Google Shape;442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497999" y="1125275"/>
            <a:ext cx="1737450" cy="350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72"/>
          <p:cNvSpPr txBox="1"/>
          <p:nvPr>
            <p:ph type="title"/>
          </p:nvPr>
        </p:nvSpPr>
        <p:spPr>
          <a:xfrm>
            <a:off x="540000" y="1295700"/>
            <a:ext cx="8064000" cy="25521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Практика</a:t>
            </a:r>
            <a:endParaRPr/>
          </a:p>
        </p:txBody>
      </p:sp>
      <p:sp>
        <p:nvSpPr>
          <p:cNvPr id="448" name="Google Shape;448;p72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3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54" name="Google Shape;454;p73"/>
          <p:cNvSpPr txBox="1"/>
          <p:nvPr>
            <p:ph type="title"/>
          </p:nvPr>
        </p:nvSpPr>
        <p:spPr>
          <a:xfrm>
            <a:off x="540000" y="1295695"/>
            <a:ext cx="3852000" cy="25521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Демонстрация решения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4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Семинар 2. Знакомство с языками программирования</a:t>
            </a:r>
            <a:endParaRPr/>
          </a:p>
        </p:txBody>
      </p:sp>
      <p:sp>
        <p:nvSpPr>
          <p:cNvPr id="460" name="Google Shape;460;p74"/>
          <p:cNvSpPr txBox="1"/>
          <p:nvPr/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Демонстрация решения</a:t>
            </a:r>
            <a:endParaRPr sz="18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sp>
        <p:nvSpPr>
          <p:cNvPr id="461" name="Google Shape;461;p74"/>
          <p:cNvSpPr txBox="1"/>
          <p:nvPr/>
        </p:nvSpPr>
        <p:spPr>
          <a:xfrm>
            <a:off x="536400" y="1260000"/>
            <a:ext cx="4547400" cy="19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Напишите программу, которая выводит случайное число из отрезка [10, 99] и показывает наибольшую цифру числа.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Например: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78 -&gt; 8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12-&gt; 2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ru">
                <a:solidFill>
                  <a:schemeClr val="dk1"/>
                </a:solidFill>
              </a:rPr>
              <a:t>85 -&gt; 8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descr="preencoded.png" id="462" name="Google Shape;462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36400" y="3957900"/>
            <a:ext cx="2036698" cy="1194524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4"/>
          <p:cNvSpPr/>
          <p:nvPr/>
        </p:nvSpPr>
        <p:spPr>
          <a:xfrm>
            <a:off x="5570100" y="1440000"/>
            <a:ext cx="3030300" cy="3030300"/>
          </a:xfrm>
          <a:prstGeom prst="ellipse">
            <a:avLst/>
          </a:prstGeom>
          <a:solidFill>
            <a:srgbClr val="1BAFAF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10</a:t>
            </a:r>
            <a:r>
              <a:rPr lang="ru" sz="3800">
                <a:solidFill>
                  <a:srgbClr val="FFFFFF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 минут</a:t>
            </a:r>
            <a:endParaRPr sz="3800">
              <a:solidFill>
                <a:srgbClr val="FFFFFF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464" name="Google Shape;464;p74"/>
          <p:cNvCxnSpPr/>
          <p:nvPr/>
        </p:nvCxnSpPr>
        <p:spPr>
          <a:xfrm flipH="1" rot="10800000">
            <a:off x="2384450" y="2389441"/>
            <a:ext cx="2509500" cy="84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74"/>
          <p:cNvSpPr/>
          <p:nvPr/>
        </p:nvSpPr>
        <p:spPr>
          <a:xfrm>
            <a:off x="2465956" y="2333463"/>
            <a:ext cx="120600" cy="120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8F93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74"/>
          <p:cNvSpPr/>
          <p:nvPr/>
        </p:nvSpPr>
        <p:spPr>
          <a:xfrm>
            <a:off x="4507724" y="2333463"/>
            <a:ext cx="120600" cy="1206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rgbClr val="8F93A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74"/>
          <p:cNvSpPr txBox="1"/>
          <p:nvPr/>
        </p:nvSpPr>
        <p:spPr>
          <a:xfrm>
            <a:off x="2384450" y="2441342"/>
            <a:ext cx="3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10</a:t>
            </a:r>
            <a:endParaRPr/>
          </a:p>
        </p:txBody>
      </p:sp>
      <p:sp>
        <p:nvSpPr>
          <p:cNvPr id="468" name="Google Shape;468;p74"/>
          <p:cNvSpPr txBox="1"/>
          <p:nvPr/>
        </p:nvSpPr>
        <p:spPr>
          <a:xfrm>
            <a:off x="4401559" y="2441342"/>
            <a:ext cx="39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99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D4D4DD"/>
      </a:lt2>
      <a:accent1>
        <a:srgbClr val="8D46F6"/>
      </a:accent1>
      <a:accent2>
        <a:srgbClr val="71E76E"/>
      </a:accent2>
      <a:accent3>
        <a:srgbClr val="FCB8FF"/>
      </a:accent3>
      <a:accent4>
        <a:srgbClr val="FD7B55"/>
      </a:accent4>
      <a:accent5>
        <a:srgbClr val="FBEB3B"/>
      </a:accent5>
      <a:accent6>
        <a:srgbClr val="F1EFE4"/>
      </a:accent6>
      <a:hlink>
        <a:srgbClr val="8D46F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